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5" r:id="rId7"/>
    <p:sldMasterId id="2147483657" r:id="rId8"/>
    <p:sldMasterId id="2147483659" r:id="rId9"/>
    <p:sldMasterId id="214748366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y="5145075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7" roundtripDataSignature="AMtx7mgpMVxUBLlMK1rauhg3kVP8jS4y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135AB4-A01D-4988-A4CC-CDA16B293B45}">
  <a:tblStyle styleId="{A2135AB4-A01D-4988-A4CC-CDA16B293B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83" orient="horz"/>
        <p:guide pos="1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20" Type="http://schemas.openxmlformats.org/officeDocument/2006/relationships/slide" Target="slides/slide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22" Type="http://schemas.openxmlformats.org/officeDocument/2006/relationships/slide" Target="slides/slide11.xml"/><Relationship Id="rId44" Type="http://schemas.openxmlformats.org/officeDocument/2006/relationships/font" Target="fonts/Roboto-bold.fntdata"/><Relationship Id="rId21" Type="http://schemas.openxmlformats.org/officeDocument/2006/relationships/slide" Target="slides/slide10.xml"/><Relationship Id="rId43" Type="http://schemas.openxmlformats.org/officeDocument/2006/relationships/font" Target="fonts/Roboto-regular.fntdata"/><Relationship Id="rId24" Type="http://schemas.openxmlformats.org/officeDocument/2006/relationships/slide" Target="slides/slide13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2.xml"/><Relationship Id="rId45" Type="http://schemas.openxmlformats.org/officeDocument/2006/relationships/font" Target="fonts/Roboto-italic.fntdata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47" Type="http://customschemas.google.com/relationships/presentationmetadata" Target="metadata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3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7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8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9" name="Google Shape;4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7387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/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" type="subTitle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body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Char char="▪"/>
              <a:defRPr/>
            </a:lvl1pPr>
            <a:lvl2pPr indent="-342900" lvl="1" marL="91440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/>
            </a:lvl2pPr>
            <a:lvl3pPr indent="-342900" lvl="2" marL="13716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idx="1" type="body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4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1AF00"/>
                </a:solidFill>
              </a:defRPr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6"/>
          <p:cNvSpPr txBox="1"/>
          <p:nvPr>
            <p:ph idx="2" type="body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3" type="body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4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1AF00"/>
                </a:solidFill>
              </a:defRPr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6"/>
          <p:cNvSpPr txBox="1"/>
          <p:nvPr>
            <p:ph idx="4" type="body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type="title"/>
          </p:nvPr>
        </p:nvSpPr>
        <p:spPr>
          <a:xfrm>
            <a:off x="1620000" y="340296"/>
            <a:ext cx="6913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indent="-228600" lvl="3" marL="18288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0" type="dt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1" type="ftr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type="title"/>
          </p:nvPr>
        </p:nvSpPr>
        <p:spPr>
          <a:xfrm>
            <a:off x="1620000" y="340296"/>
            <a:ext cx="6886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0" type="dt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1" type="ftr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2" type="sldNum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/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" type="subTitle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/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" type="subTitle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 слайд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6"/>
          <p:cNvSpPr txBox="1"/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" type="subTitle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2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11" name="Google Shape;1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2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b="1" i="0" lang="en-US" sz="1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14" name="Google Shape;14;p32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2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cxnSp>
        <p:nvCxnSpPr>
          <p:cNvPr id="27" name="Google Shape;27;p34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28" name="Google Shape;2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38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57" name="Google Shape;5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10037" y="501650"/>
            <a:ext cx="92392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8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4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66" name="Google Shape;66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1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69" name="Google Shape;69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1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71" name="Google Shape;71;p41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1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4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78" name="Google Shape;7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3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81" name="Google Shape;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3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83" name="Google Shape;83;p43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4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cap="flat" cmpd="sng" w="9525">
            <a:solidFill>
              <a:srgbClr val="F1AF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90" name="Google Shape;9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5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93" name="Google Shape;93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5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95" name="Google Shape;95;p45"/>
          <p:cNvSpPr txBox="1"/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45"/>
          <p:cNvSpPr txBox="1"/>
          <p:nvPr>
            <p:ph idx="1" type="body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971550" y="1431925"/>
            <a:ext cx="6135687" cy="738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НДФЛ и страховые взносы. Изменения с 2023 года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Назарова Алла Васильевна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971550" y="329247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Методист-консультант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208" name="Google Shape;208;p10"/>
          <p:cNvGraphicFramePr/>
          <p:nvPr/>
        </p:nvGraphicFramePr>
        <p:xfrm>
          <a:off x="360362" y="1077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6300775"/>
              </a:tblGrid>
              <a:tr h="11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Если до 01.01.2023 года производился расчет аванса процентом или фиксированной суммой, то в 2023 году аванс в ЗУП можно начислять только документом «</a:t>
                      </a:r>
                      <a:r>
                        <a:rPr b="1" i="0" lang="en-US" sz="1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Начисление за первую половину месяца</a:t>
                      </a:r>
                      <a:r>
                        <a:rPr b="0" i="0" lang="en-US" sz="1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!</a:t>
                      </a:r>
                      <a:endParaRPr/>
                    </a:p>
                  </a:txBody>
                  <a:tcPr marT="45700" marB="45700" marR="91450" marL="1905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Google Shape;209;p10"/>
          <p:cNvGraphicFramePr/>
          <p:nvPr/>
        </p:nvGraphicFramePr>
        <p:xfrm>
          <a:off x="360362" y="2420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8301025"/>
              </a:tblGrid>
              <a:tr h="201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Ведомости на выплату аванса с датой после 01.01.2023 не заполняется сотрудниками, для которых были указаны способы расчета аванса фиксированной суммой и процентом от тарифа.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«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Начисление за первую половину месяца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» с 2023 года заполняется всеми сотрудниками, независимо от ранее указанного способа расчета аванса.</a:t>
                      </a:r>
                      <a:endParaRPr/>
                    </a:p>
                  </a:txBody>
                  <a:tcPr marT="45725" marB="45725" marR="91450" marL="1905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037" y="1096962"/>
            <a:ext cx="3784600" cy="2406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8975" y="1735137"/>
            <a:ext cx="3444875" cy="26241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2" name="Google Shape;222;p11"/>
          <p:cNvSpPr txBox="1"/>
          <p:nvPr/>
        </p:nvSpPr>
        <p:spPr>
          <a:xfrm>
            <a:off x="5680075" y="2740025"/>
            <a:ext cx="2879725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Вариант расчета аванса в кадровых документах используется только при расчетах до 2023 года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2" name="Google Shape;232;p12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123950"/>
            <a:ext cx="4792662" cy="339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4" name="Google Shape;234;p12"/>
          <p:cNvSpPr txBox="1"/>
          <p:nvPr/>
        </p:nvSpPr>
        <p:spPr>
          <a:xfrm>
            <a:off x="5486400" y="2284412"/>
            <a:ext cx="3408362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Документ «Начисление за первую половину месяца» независимо от настроек учетной политики всегда считает НДФЛ (нарастающим итогом с учетом вычетов) и делает полноценные движения по регистрам учета НДФЛ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1131887"/>
            <a:ext cx="5400675" cy="3282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6" name="Google Shape;246;p13"/>
          <p:cNvSpPr txBox="1"/>
          <p:nvPr/>
        </p:nvSpPr>
        <p:spPr>
          <a:xfrm>
            <a:off x="6011862" y="2984500"/>
            <a:ext cx="29892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При выплате аванса в ведомостях регистрируется удержанный НДФЛ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57" name="Google Shape;2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7062" y="1924050"/>
            <a:ext cx="5853112" cy="25352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8" name="Google Shape;258;p14"/>
          <p:cNvSpPr txBox="1"/>
          <p:nvPr/>
        </p:nvSpPr>
        <p:spPr>
          <a:xfrm>
            <a:off x="368300" y="1860550"/>
            <a:ext cx="2501900" cy="28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Документ </a:t>
            </a:r>
            <a:r>
              <a:rPr b="1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Начисление зарплаты </a:t>
            </a: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производит расчет как и раньше - с 01 по 31 число, но при проведении производит сторнирование сумм дохода и налога с аванса (в пределах сумм начислений) в регистрах учета НДФЛ.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7062" y="3113087"/>
            <a:ext cx="5868987" cy="1311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Авансы в «1С:Зарплата и управление персоналом»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775" y="2022475"/>
            <a:ext cx="6300787" cy="22494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1" name="Google Shape;271;p15"/>
          <p:cNvSpPr txBox="1"/>
          <p:nvPr/>
        </p:nvSpPr>
        <p:spPr>
          <a:xfrm>
            <a:off x="269875" y="1963737"/>
            <a:ext cx="237648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В ведомости на выплату зарплаты НДФЛ к перечислению заполняется с учетом ранее удержанного в аванс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>
            <p:ph type="title"/>
          </p:nvPr>
        </p:nvSpPr>
        <p:spPr>
          <a:xfrm>
            <a:off x="1550987" y="1508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395287" y="1420812"/>
            <a:ext cx="6340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2023 года датой получения доходов (кроме натуральных) является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их фактической выплаты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283" name="Google Shape;283;p16"/>
          <p:cNvGraphicFramePr/>
          <p:nvPr/>
        </p:nvGraphicFramePr>
        <p:xfrm>
          <a:off x="431800" y="21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8280400"/>
              </a:tblGrid>
              <a:tr h="19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выплате зарплаты дата получения дохода корректируется для всех доходов, кроме натуральных.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929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Таким образом, если денежный доход имеет дату получения </a:t>
                      </a:r>
                      <a:r>
                        <a:rPr b="0" i="0" lang="en-US" sz="1800" u="sng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01.01.2023 или позже</a:t>
                      </a: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при выплате дата его получения заменяется датой  фактической выплаты.</a:t>
                      </a:r>
                      <a:endParaRPr/>
                    </a:p>
                  </a:txBody>
                  <a:tcPr marT="45725" marB="45725" marR="91425" marL="1905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>
            <p:ph type="title"/>
          </p:nvPr>
        </p:nvSpPr>
        <p:spPr>
          <a:xfrm>
            <a:off x="1550987" y="1508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  <p:sp>
        <p:nvSpPr>
          <p:cNvPr id="289" name="Google Shape;289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292" name="Google Shape;292;p1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395287" y="1420812"/>
            <a:ext cx="6340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2023 года датой получения доходов (кроме натуральных) является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их фактической выплаты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295" name="Google Shape;295;p17"/>
          <p:cNvGraphicFramePr/>
          <p:nvPr/>
        </p:nvGraphicFramePr>
        <p:xfrm>
          <a:off x="431800" y="21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8280400"/>
              </a:tblGrid>
              <a:tr h="19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выплате зарплаты дата получения дохода корректируется для всех доходов, кроме натуральных.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929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Таким образом, если денежный доход имеет дату получения </a:t>
                      </a:r>
                      <a:r>
                        <a:rPr b="0" i="0" lang="en-US" sz="1800" u="sng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01.01.2023 или позже</a:t>
                      </a:r>
                      <a:r>
                        <a:rPr b="0" i="0" lang="en-US" sz="1800" u="none" cap="none" strike="noStrike">
                          <a:solidFill>
                            <a:srgbClr val="2929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при выплате дата его получения заменяется датой  фактической выплаты.</a:t>
                      </a:r>
                      <a:endParaRPr/>
                    </a:p>
                  </a:txBody>
                  <a:tcPr marT="45725" marB="45725" marR="91425" marL="1905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05" name="Google Shape;3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1333500"/>
            <a:ext cx="4032250" cy="3128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6" name="Google Shape;306;p18"/>
          <p:cNvSpPr txBox="1"/>
          <p:nvPr/>
        </p:nvSpPr>
        <p:spPr>
          <a:xfrm>
            <a:off x="4913312" y="1792287"/>
            <a:ext cx="39798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Планировали выплатить начисление зарплаты 05.02.2023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1717675" y="1000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14" name="Google Shape;314;p1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6126162" y="2378075"/>
            <a:ext cx="26638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Фактически выплатили 06.02.2023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1717675" y="1000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1390650"/>
            <a:ext cx="5716587" cy="29543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Нормативная база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539750" y="1887537"/>
            <a:ext cx="7740650" cy="200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Изменения в НК РФ внесены </a:t>
            </a:r>
            <a:r>
              <a:rPr b="0" i="1" lang="en-US" sz="20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Федеральным законом от 14.07.2022 №263-ФЗ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</a:pPr>
            <a:r>
              <a:rPr b="0" i="1" lang="en-US" sz="20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Письмо Минфина от 14.09.2022 № 03-04-06/88989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</a:pPr>
            <a:r>
              <a:rPr b="0" i="1" lang="en-US" sz="20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Письмо ФНС от 09.11.2022 № БС-4-11/15099@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27" name="Google Shape;327;p20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8" name="Google Shape;328;p20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9" name="Google Shape;329;p20"/>
          <p:cNvSpPr txBox="1"/>
          <p:nvPr/>
        </p:nvSpPr>
        <p:spPr>
          <a:xfrm>
            <a:off x="6229350" y="2393950"/>
            <a:ext cx="2663825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проведении ведомости выполняются корректирующие движения в регистре Учета доходов для НДФЛ.</a:t>
            </a:r>
            <a:endParaRPr/>
          </a:p>
        </p:txBody>
      </p:sp>
      <p:sp>
        <p:nvSpPr>
          <p:cNvPr id="330" name="Google Shape;330;p20"/>
          <p:cNvSpPr txBox="1"/>
          <p:nvPr/>
        </p:nvSpPr>
        <p:spPr>
          <a:xfrm>
            <a:off x="1717675" y="1000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  <p:pic>
        <p:nvPicPr>
          <p:cNvPr id="331" name="Google Shape;3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87" y="1377950"/>
            <a:ext cx="5834062" cy="31130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1" name="Google Shape;341;p21"/>
          <p:cNvSpPr txBox="1"/>
          <p:nvPr/>
        </p:nvSpPr>
        <p:spPr>
          <a:xfrm>
            <a:off x="1717675" y="100012"/>
            <a:ext cx="51847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Корректировка даты получения доходов  в «1С:Зарплата и управление персоналом»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11183937" y="6345237"/>
            <a:ext cx="762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92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D7192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43" name="Google Shape;34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00" y="1736725"/>
            <a:ext cx="3779837" cy="1470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44" name="Google Shape;34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750" y="1993900"/>
            <a:ext cx="3916362" cy="248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45" name="Google Shape;345;p21"/>
          <p:cNvCxnSpPr/>
          <p:nvPr/>
        </p:nvCxnSpPr>
        <p:spPr>
          <a:xfrm>
            <a:off x="2519362" y="2425700"/>
            <a:ext cx="2628900" cy="1365250"/>
          </a:xfrm>
          <a:prstGeom prst="straightConnector1">
            <a:avLst/>
          </a:prstGeom>
          <a:noFill/>
          <a:ln cap="flat" cmpd="sng" w="31750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46" name="Google Shape;346;p21"/>
          <p:cNvCxnSpPr/>
          <p:nvPr/>
        </p:nvCxnSpPr>
        <p:spPr>
          <a:xfrm>
            <a:off x="2592387" y="2435225"/>
            <a:ext cx="4427537" cy="1355725"/>
          </a:xfrm>
          <a:prstGeom prst="straightConnector1">
            <a:avLst/>
          </a:prstGeom>
          <a:noFill/>
          <a:ln cap="flat" cmpd="sng" w="31750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47" name="Google Shape;347;p21"/>
          <p:cNvSpPr txBox="1"/>
          <p:nvPr/>
        </p:nvSpPr>
        <p:spPr>
          <a:xfrm>
            <a:off x="431800" y="3005137"/>
            <a:ext cx="1074737" cy="201612"/>
          </a:xfrm>
          <a:prstGeom prst="rect">
            <a:avLst/>
          </a:prstGeom>
          <a:solidFill>
            <a:srgbClr val="F9E383">
              <a:alpha val="15686"/>
            </a:srgbClr>
          </a:solidFill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431800" y="3394075"/>
            <a:ext cx="3916362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Сумма в расчетном листке  и справке о доходах помесячно не будет совпадать, если зарплата выплачивается в след. месяце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Перечисленный НДФЛ</a:t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57" name="Google Shape;357;p22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" y="1282700"/>
            <a:ext cx="5964237" cy="3197225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0" name="Google Shape;360;p22"/>
          <p:cNvSpPr txBox="1"/>
          <p:nvPr>
            <p:ph idx="1" type="body"/>
          </p:nvPr>
        </p:nvSpPr>
        <p:spPr>
          <a:xfrm>
            <a:off x="6443662" y="1916112"/>
            <a:ext cx="2417762" cy="256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14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 регистрах налогового учета с 2023 года нет требования учитывать даты перечисления НДФЛ и номера платежных поручений (</a:t>
            </a:r>
            <a:r>
              <a:rPr b="0" i="0" lang="en-US" sz="1400" u="none" cap="none" strike="noStrike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п.1 ст. 230 НК РФ</a:t>
            </a: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F1AF00"/>
              </a:buClr>
              <a:buSzPts val="14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учета перечисленного НДФЛ достаточно флага в ведомости.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3663" lvl="0" marL="182563" marR="0" rtl="0" algn="l">
              <a:spcBef>
                <a:spcPts val="490"/>
              </a:spcBef>
              <a:spcAft>
                <a:spcPts val="0"/>
              </a:spcAft>
              <a:buClr>
                <a:srgbClr val="F1AF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912" y="2232025"/>
            <a:ext cx="5975350" cy="2247900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/>
          <p:nvPr>
            <p:ph type="title"/>
          </p:nvPr>
        </p:nvSpPr>
        <p:spPr>
          <a:xfrm>
            <a:off x="1619250" y="155575"/>
            <a:ext cx="5040312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Уведомление об исчисленных суммах налогов</a:t>
            </a:r>
            <a:endParaRPr/>
          </a:p>
        </p:txBody>
      </p:sp>
      <p:sp>
        <p:nvSpPr>
          <p:cNvPr id="367" name="Google Shape;367;p23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69" name="Google Shape;369;p23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1" name="Google Shape;371;p23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72" name="Google Shape;3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737" y="1255712"/>
            <a:ext cx="4852987" cy="3359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3" name="Google Shape;373;p23"/>
          <p:cNvSpPr txBox="1"/>
          <p:nvPr/>
        </p:nvSpPr>
        <p:spPr>
          <a:xfrm>
            <a:off x="5373687" y="2084387"/>
            <a:ext cx="332422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Для подготовки данных об удержанном НДФЛ в ЗУП используется специальный документ «</a:t>
            </a:r>
            <a:r>
              <a:rPr b="1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Отражение удержанного НДФЛ в бухучете</a:t>
            </a: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Документ выгружается в БП в формате обмена  </a:t>
            </a:r>
            <a:r>
              <a:rPr b="0" i="1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EnterpriseData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/>
          <p:nvPr>
            <p:ph type="title"/>
          </p:nvPr>
        </p:nvSpPr>
        <p:spPr>
          <a:xfrm>
            <a:off x="1619250" y="155575"/>
            <a:ext cx="5040312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Уведомление об исчисленных суммах налогов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82" name="Google Shape;382;p24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3" name="Google Shape;383;p2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84" name="Google Shape;384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62" y="1577975"/>
            <a:ext cx="5016500" cy="2308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385" name="Google Shape;385;p24"/>
          <p:cNvSpPr txBox="1"/>
          <p:nvPr/>
        </p:nvSpPr>
        <p:spPr>
          <a:xfrm>
            <a:off x="5448300" y="2132012"/>
            <a:ext cx="343058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В программе «1С: Бухгалтерия предприятия» результат выгрузки отражается в документе «</a:t>
            </a:r>
            <a:r>
              <a:rPr b="1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Сведения об удержанном НДФЛ</a:t>
            </a: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 txBox="1"/>
          <p:nvPr>
            <p:ph type="title"/>
          </p:nvPr>
        </p:nvSpPr>
        <p:spPr>
          <a:xfrm>
            <a:off x="1619250" y="155575"/>
            <a:ext cx="5040312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Уведомление об исчисленных суммах налогов</a:t>
            </a:r>
            <a:endParaRPr/>
          </a:p>
        </p:txBody>
      </p:sp>
      <p:sp>
        <p:nvSpPr>
          <p:cNvPr id="391" name="Google Shape;391;p2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393" name="Google Shape;393;p25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5" name="Google Shape;395;p2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6" name="Google Shape;396;p25"/>
          <p:cNvSpPr txBox="1"/>
          <p:nvPr/>
        </p:nvSpPr>
        <p:spPr>
          <a:xfrm>
            <a:off x="5448300" y="2132012"/>
            <a:ext cx="34305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И далее эти сведения используются для подготовки уведомления</a:t>
            </a:r>
            <a:endParaRPr/>
          </a:p>
        </p:txBody>
      </p:sp>
      <p:pic>
        <p:nvPicPr>
          <p:cNvPr id="397" name="Google Shape;3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950" y="1189037"/>
            <a:ext cx="4945062" cy="3425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"/>
          <p:cNvSpPr txBox="1"/>
          <p:nvPr>
            <p:ph type="title"/>
          </p:nvPr>
        </p:nvSpPr>
        <p:spPr>
          <a:xfrm>
            <a:off x="1619250" y="155575"/>
            <a:ext cx="5040312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Уведомление об исчисленных суммах налогов</a:t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405" name="Google Shape;405;p2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406" name="Google Shape;406;p2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7" name="Google Shape;407;p2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8" name="Google Shape;408;p26"/>
          <p:cNvSpPr txBox="1"/>
          <p:nvPr/>
        </p:nvSpPr>
        <p:spPr>
          <a:xfrm>
            <a:off x="5448300" y="2132012"/>
            <a:ext cx="34305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В программе 1С:Бухгалтерия уведомления можно вносить также вручную в журнале или в1С:Отчетность</a:t>
            </a:r>
            <a:endParaRPr/>
          </a:p>
        </p:txBody>
      </p:sp>
      <p:pic>
        <p:nvPicPr>
          <p:cNvPr id="409" name="Google Shape;40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2" y="1087437"/>
            <a:ext cx="5057775" cy="33988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7"/>
          <p:cNvSpPr txBox="1"/>
          <p:nvPr>
            <p:ph type="title"/>
          </p:nvPr>
        </p:nvSpPr>
        <p:spPr>
          <a:xfrm>
            <a:off x="1619250" y="339725"/>
            <a:ext cx="5257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Единый тариф страховых взносов</a:t>
            </a:r>
            <a:endParaRPr/>
          </a:p>
        </p:txBody>
      </p:sp>
      <p:sp>
        <p:nvSpPr>
          <p:cNvPr id="415" name="Google Shape;415;p2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417" name="Google Shape;417;p2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418" name="Google Shape;418;p2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9" name="Google Shape;419;p2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420" name="Google Shape;420;p27"/>
          <p:cNvGraphicFramePr/>
          <p:nvPr/>
        </p:nvGraphicFramePr>
        <p:xfrm>
          <a:off x="431800" y="11255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6445250"/>
              </a:tblGrid>
              <a:tr h="108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en-US" sz="1600" u="none" cap="none" strike="noStrike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Федеральный закон от 14.07.2022 N 239-ФЗ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1" sz="1600" u="none" cap="none" strike="noStrike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2023 года тариф взносов на ОПС, ОСС и ОМС устанавливается в единых размерах:</a:t>
                      </a:r>
                      <a:endParaRPr/>
                    </a:p>
                  </a:txBody>
                  <a:tcPr marT="45750" marB="45750" marR="91450" marL="1905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1" name="Google Shape;421;p27"/>
          <p:cNvSpPr txBox="1"/>
          <p:nvPr/>
        </p:nvSpPr>
        <p:spPr>
          <a:xfrm>
            <a:off x="431800" y="2390775"/>
            <a:ext cx="324008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0837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 — для взносов, исчисленных в рамках единой предельной величины базы;</a:t>
            </a:r>
            <a:endParaRPr/>
          </a:p>
          <a:p>
            <a:pPr indent="-350837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15,1% — свыше базы.</a:t>
            </a:r>
            <a:endParaRPr/>
          </a:p>
        </p:txBody>
      </p:sp>
      <p:pic>
        <p:nvPicPr>
          <p:cNvPr id="422" name="Google Shape;4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2070100"/>
            <a:ext cx="3267075" cy="2255837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"/>
          <p:cNvSpPr txBox="1"/>
          <p:nvPr>
            <p:ph type="title"/>
          </p:nvPr>
        </p:nvSpPr>
        <p:spPr>
          <a:xfrm>
            <a:off x="1619250" y="155575"/>
            <a:ext cx="52578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Единая предельная величина для страховых взносов</a:t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8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430" name="Google Shape;430;p2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431" name="Google Shape;431;p2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2" name="Google Shape;432;p2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433" name="Google Shape;433;p28"/>
          <p:cNvGraphicFramePr/>
          <p:nvPr/>
        </p:nvGraphicFramePr>
        <p:xfrm>
          <a:off x="533400" y="343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8243875"/>
              </a:tblGrid>
              <a:tr h="105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Новая единая предельная величина облагаемой базы для начисления страховых взносов на 2023 год, в соответствии с </a:t>
                      </a:r>
                      <a:r>
                        <a:rPr b="0" i="1" lang="en-US" sz="1800" u="none" cap="none" strike="noStrike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Постановлением Правительства РФ от 25.11.2022 № 2143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</a:txBody>
                  <a:tcPr marT="45750" marB="45750" marR="91450" marL="1905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34" name="Google Shape;43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1177925"/>
            <a:ext cx="5011737" cy="1995487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 txBox="1"/>
          <p:nvPr>
            <p:ph type="title"/>
          </p:nvPr>
        </p:nvSpPr>
        <p:spPr>
          <a:xfrm>
            <a:off x="1619250" y="155575"/>
            <a:ext cx="52578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Единый срок уплаты налогов и взносов</a:t>
            </a:r>
            <a:endParaRPr/>
          </a:p>
        </p:txBody>
      </p:sp>
      <p:sp>
        <p:nvSpPr>
          <p:cNvPr id="440" name="Google Shape;440;p29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9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442" name="Google Shape;442;p2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443" name="Google Shape;443;p2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4" name="Google Shape;444;p2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445" name="Google Shape;445;p29"/>
          <p:cNvGraphicFramePr/>
          <p:nvPr/>
        </p:nvGraphicFramePr>
        <p:xfrm>
          <a:off x="555625" y="1738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7386625"/>
              </a:tblGrid>
              <a:tr h="273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 года вводится единый срок уплаты налогов и страховых взносов (кроме взносов на «травматизм») – </a:t>
                      </a:r>
                      <a:r>
                        <a:rPr b="1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позднее 28-го числа соответствующего месяца</a:t>
                      </a: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Взносы на травматизм – до 15 числа след. месяца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Уведомление на уплату страховых взносов (кроме «травматизма») следует подать за январь, февраль, апрель, май, июль, август, октябрь и ноябрь. За март, июнь, сентябрь, декабрь уведомление подавать не нужно, т.к. сдается форма РСВ</a:t>
                      </a:r>
                      <a:endParaRPr/>
                    </a:p>
                  </a:txBody>
                  <a:tcPr marT="45750" marB="45750" marR="91450" marL="1905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Дата получения дохода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20662" y="1911350"/>
            <a:ext cx="8640762" cy="224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Изменяется порядок определения даты получения дохода по оплате труда, начиная с зарплаты, выплаченной после 01.01.2023.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С 2023 года датой получения доходов (кроме натуральных) является </a:t>
            </a:r>
            <a:r>
              <a:rPr b="1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дата их фактической выплаты</a:t>
            </a: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(п.2 ст.223 НК РФ утрачивает силу).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При выплате зарплаты за первую половину месяца следует исчислить и удержать НДФЛ и перечислить его в бюджет.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/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Единый тариф взносов - расчет</a:t>
            </a: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452" name="Google Shape;452;p30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3" name="Google Shape;453;p30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5" y="2368550"/>
            <a:ext cx="6264275" cy="2082800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55" name="Google Shape;455;p30"/>
          <p:cNvSpPr txBox="1"/>
          <p:nvPr/>
        </p:nvSpPr>
        <p:spPr>
          <a:xfrm>
            <a:off x="323850" y="1574800"/>
            <a:ext cx="62642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В документе «Начисление зарплаты и взносов» с января 2023 года расчет взносов производится по единому тарифу. </a:t>
            </a:r>
            <a:endParaRPr/>
          </a:p>
        </p:txBody>
      </p:sp>
      <p:sp>
        <p:nvSpPr>
          <p:cNvPr id="456" name="Google Shape;456;p30"/>
          <p:cNvSpPr txBox="1"/>
          <p:nvPr/>
        </p:nvSpPr>
        <p:spPr>
          <a:xfrm>
            <a:off x="492125" y="2368550"/>
            <a:ext cx="1919287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«Старые» колонки пока сохраняются для проведения перерасчетов за прошлый период и в дальнейшем будут скрыты.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/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b="1" i="0" lang="en-US" sz="32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1619250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Новые сроки перечисления НДФЛ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139" name="Google Shape;139;p4"/>
          <p:cNvGraphicFramePr/>
          <p:nvPr/>
        </p:nvGraphicFramePr>
        <p:xfrm>
          <a:off x="250825" y="181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{A2135AB4-A01D-4988-A4CC-CDA16B293B45}</a:tableStyleId>
              </a:tblPr>
              <a:tblGrid>
                <a:gridCol w="2890825"/>
                <a:gridCol w="2890825"/>
                <a:gridCol w="2890825"/>
              </a:tblGrid>
              <a:tr h="87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Период удержания НДФЛ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перечисления НДФЛ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(п. 6 ст. 226 НК РФ в ред. 263-ФЗ)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подачи Уведомления </a:t>
                      </a:r>
                      <a:b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(п. 9 ст. 58 НК РФ в ред. 263-ФЗ)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1 по 22 января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позже </a:t>
                      </a: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января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позже </a:t>
                      </a: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января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</a:tr>
              <a:tr h="92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23 числа предшествующего месяца по 22 число текущего месяца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позже </a:t>
                      </a: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28-го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числа текущего месяца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позже </a:t>
                      </a: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25-го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числа текущего месяца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23 по 31 декабря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позже последнего рабочего дня календарного года</a:t>
                      </a:r>
                      <a:endParaRPr/>
                    </a:p>
                  </a:txBody>
                  <a:tcPr marT="61075" marB="61075" marR="122125" marL="122125" anchor="ctr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Прочие изменения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214312" y="2133600"/>
            <a:ext cx="8640762" cy="173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 2023 года ежемесячно необходимо подавать уведомления об исчисленных суммах налогов.</a:t>
            </a:r>
            <a:endParaRPr/>
          </a:p>
          <a:p>
            <a:pPr indent="-161925" lvl="0" marL="161925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 регистрах налогового учета с 2023 года нет требования учитывать даты перечисления НДФЛ и номера платежных поручений (</a:t>
            </a:r>
            <a:r>
              <a:rPr b="0" i="0" lang="en-US" sz="1800" u="none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п.1 ст. 230 НК РФ</a:t>
            </a:r>
            <a:r>
              <a:rPr b="0" i="0" lang="en-US" sz="18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Расчет налога с совокупной базы отложен до 2024 года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55587" y="1987550"/>
            <a:ext cx="867410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доходам, выплаченным в 2021 и 2022 гг., налоговые агенты определяли ставку </a:t>
            </a: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НДФЛ</a:t>
            </a: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(13 или 15 процентов) в разрезе каждой налоговой базы отдельно.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Ранее </a:t>
            </a:r>
            <a:r>
              <a:rPr b="0" i="1" lang="en-US" sz="16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Федеральным законом от 23.11.2020 № 372-ФЗ</a:t>
            </a:r>
            <a:r>
              <a:rPr b="0" i="1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такой порядок был определен на период 2021 – 2022 годы и с 2023 года планировалось что налоговый агент должен будет рассчитывать НДФЛ с совокупной налоговой базы.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 новый </a:t>
            </a:r>
            <a:r>
              <a:rPr b="0" i="1" lang="en-US" sz="1600" u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Федеральный закон № 523-ФЗ от 19.12.2022  </a:t>
            </a: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продлил действие переходного периода с 2021 по 2023 год!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Изменения в «1С:Зарплата и управление персоналом»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1131887"/>
            <a:ext cx="3313112" cy="32178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3" name="Google Shape;173;p7"/>
          <p:cNvSpPr txBox="1"/>
          <p:nvPr/>
        </p:nvSpPr>
        <p:spPr>
          <a:xfrm>
            <a:off x="3924300" y="2182812"/>
            <a:ext cx="4679950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Настройки исчисления и удержания НДФЛ в учетной политике действуют только для документов </a:t>
            </a:r>
            <a:r>
              <a:rPr b="1" i="0" lang="en-US" sz="20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до 31.12.22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Изменения в «1С:Зарплата и управление персоналом»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0" y="1125537"/>
            <a:ext cx="5432425" cy="3282950"/>
          </a:xfrm>
          <a:prstGeom prst="rect">
            <a:avLst/>
          </a:prstGeom>
          <a:noFill/>
          <a:ln cap="flat" cmpd="sng" w="9525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5" name="Google Shape;185;p8"/>
          <p:cNvSpPr txBox="1"/>
          <p:nvPr/>
        </p:nvSpPr>
        <p:spPr>
          <a:xfrm>
            <a:off x="5883275" y="2262187"/>
            <a:ext cx="296227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Все межрасчетные документы с января 2023 года начинают исчислять  налог, самостоятельно отражаясь в отчетности, независимо от используемой настройки учетной политики по НДФЛ и порядка выплаты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1619250" y="155575"/>
            <a:ext cx="51847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Изменения в «1С:Зарплата и управление персоналом»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5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" lvl="0" marL="1825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9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b="1" i="0" lang="en-US" sz="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1195387"/>
            <a:ext cx="4064000" cy="3255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7" name="Google Shape;197;p9"/>
          <p:cNvSpPr txBox="1"/>
          <p:nvPr/>
        </p:nvSpPr>
        <p:spPr>
          <a:xfrm>
            <a:off x="4768850" y="2822575"/>
            <a:ext cx="40640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Документ "Начисление зарплаты" с декабря 2022 года начинает требовать </a:t>
            </a:r>
            <a:r>
              <a:rPr b="1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планируемую дату выплаты </a:t>
            </a:r>
            <a:r>
              <a:rPr b="0" i="0" lang="en-US" sz="16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для регистрации оплаты труда с 1 января 2023 года по дате выплаты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2020-11-11T06:55:55Z</dcterms:created>
  <dc:creator>Fedotova_K</dc:creator>
</cp:coreProperties>
</file>